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0" r:id="rId6"/>
    <p:sldId id="262" r:id="rId7"/>
    <p:sldId id="263" r:id="rId8"/>
    <p:sldId id="265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289" autoAdjust="0"/>
  </p:normalViewPr>
  <p:slideViewPr>
    <p:cSldViewPr>
      <p:cViewPr varScale="1">
        <p:scale>
          <a:sx n="47" d="100"/>
          <a:sy n="47" d="100"/>
        </p:scale>
        <p:origin x="-117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928670"/>
            <a:ext cx="8229600" cy="500066"/>
          </a:xfrm>
        </p:spPr>
        <p:txBody>
          <a:bodyPr>
            <a:normAutofit fontScale="90000"/>
          </a:bodyPr>
          <a:lstStyle/>
          <a:p>
            <a:r>
              <a:rPr lang="ru-RU" sz="1400" dirty="0" smtClean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МИНИСТЕРСТВО КУЛЬТУРЫ </a:t>
            </a:r>
            <a:r>
              <a:rPr lang="ru-RU" sz="1400" dirty="0" err="1" smtClean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рб</a:t>
            </a:r>
            <a:r>
              <a:rPr lang="ru-RU" sz="1400" dirty="0" smtClean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ГБУКИ Национальный литературный музей </a:t>
            </a:r>
            <a:r>
              <a:rPr lang="ru-RU" sz="1400" dirty="0" err="1" smtClean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рб</a:t>
            </a:r>
            <a:endParaRPr lang="ru-RU" sz="14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428868"/>
            <a:ext cx="6400800" cy="265543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Музейный урок </a:t>
            </a:r>
          </a:p>
          <a:p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«Писатели-фронтовики Великой Отечественной войны», </a:t>
            </a:r>
          </a:p>
          <a:p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посвященный 75-й годовщине Победы в ВОВ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+mn-lt"/>
              </a:rPr>
              <a:t>Писатель – фронтовик </a:t>
            </a:r>
            <a:r>
              <a:rPr lang="ru-RU" sz="2400" dirty="0" err="1" smtClean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+mn-lt"/>
              </a:rPr>
              <a:t>Анвер</a:t>
            </a:r>
            <a:r>
              <a:rPr lang="ru-RU" sz="2400" dirty="0" smtClean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+mn-lt"/>
              </a:rPr>
              <a:t> </a:t>
            </a:r>
            <a:r>
              <a:rPr lang="ru-RU" sz="2400" dirty="0" err="1" smtClean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+mn-lt"/>
              </a:rPr>
              <a:t>Бикчентаев</a:t>
            </a:r>
            <a:r>
              <a:rPr lang="ru-RU" sz="2400" dirty="0" smtClean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+mn-lt"/>
              </a:rPr>
              <a:t> (1913 — 1989)</a:t>
            </a:r>
            <a:endParaRPr lang="ru-RU" sz="2400" dirty="0">
              <a:solidFill>
                <a:schemeClr val="bg2">
                  <a:lumMod val="20000"/>
                  <a:lumOff val="80000"/>
                </a:schemeClr>
              </a:solidFill>
              <a:effectLst/>
              <a:latin typeface="+mn-lt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257676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Что такое настоящая солдатская жизнь?</a:t>
            </a:r>
          </a:p>
          <a:p>
            <a:pPr>
              <a:buNone/>
            </a:pPr>
            <a:r>
              <a:rPr lang="ru-RU" sz="1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Она начинается не тогда, когда </a:t>
            </a:r>
          </a:p>
          <a:p>
            <a:pPr>
              <a:buNone/>
            </a:pPr>
            <a:r>
              <a:rPr lang="ru-RU" sz="1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новобранец впервые приходит в </a:t>
            </a:r>
          </a:p>
          <a:p>
            <a:pPr>
              <a:buNone/>
            </a:pPr>
            <a:r>
              <a:rPr lang="ru-RU" sz="1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казарму, и не тогда, когда он </a:t>
            </a:r>
          </a:p>
          <a:p>
            <a:pPr>
              <a:buNone/>
            </a:pPr>
            <a:r>
              <a:rPr lang="ru-RU" sz="1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проходит учебу вдали от фронта… </a:t>
            </a:r>
          </a:p>
          <a:p>
            <a:pPr>
              <a:buNone/>
            </a:pPr>
            <a:r>
              <a:rPr lang="ru-RU" sz="1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Солдатская жизнь начинается тогда, </a:t>
            </a:r>
          </a:p>
          <a:p>
            <a:pPr>
              <a:buNone/>
            </a:pPr>
            <a:r>
              <a:rPr lang="ru-RU" sz="1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когда командир отделения подает </a:t>
            </a:r>
          </a:p>
          <a:p>
            <a:pPr>
              <a:buNone/>
            </a:pPr>
            <a:r>
              <a:rPr lang="ru-RU" sz="1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команду: </a:t>
            </a:r>
          </a:p>
          <a:p>
            <a:pPr>
              <a:buNone/>
            </a:pPr>
            <a:r>
              <a:rPr lang="ru-RU" sz="1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- Вперед, за Родину!</a:t>
            </a:r>
          </a:p>
          <a:p>
            <a:pPr>
              <a:buNone/>
            </a:pPr>
            <a:r>
              <a:rPr lang="ru-RU" sz="1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                             </a:t>
            </a:r>
            <a:r>
              <a:rPr lang="ru-RU" sz="1800" b="1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Анвер</a:t>
            </a:r>
            <a:r>
              <a:rPr lang="ru-RU" sz="18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800" b="1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Бикчентаев</a:t>
            </a:r>
            <a:endParaRPr lang="ru-RU" sz="1800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8" name="Содержимое 7" descr="0009-013-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57752" y="1714488"/>
            <a:ext cx="3571900" cy="4268799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+mn-lt"/>
              </a:rPr>
              <a:t>Биография</a:t>
            </a:r>
            <a:endParaRPr lang="ru-RU" sz="2400" dirty="0">
              <a:solidFill>
                <a:schemeClr val="bg2">
                  <a:lumMod val="20000"/>
                  <a:lumOff val="80000"/>
                </a:schemeClr>
              </a:solidFill>
              <a:effectLst/>
              <a:latin typeface="+mn-lt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880624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Родился </a:t>
            </a:r>
            <a:r>
              <a:rPr lang="ru-RU" sz="1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4 </a:t>
            </a:r>
            <a:r>
              <a:rPr lang="ru-RU" sz="1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октября (21 сентября по старому стилю) 1913 года в Уфе. В 1921 году семья переехала в Оренбург.</a:t>
            </a:r>
          </a:p>
          <a:p>
            <a:r>
              <a:rPr lang="ru-RU" sz="1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В</a:t>
            </a:r>
            <a:r>
              <a:rPr lang="ru-RU" sz="1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1928—1931 годах учился в Оренбурге в педагогическом техникуме. После его окончания был направлен на работу среди татарского населения Архангельска. </a:t>
            </a:r>
          </a:p>
          <a:p>
            <a:r>
              <a:rPr lang="ru-RU" sz="1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В 1931—32 </a:t>
            </a:r>
            <a:r>
              <a:rPr lang="ru-RU" sz="1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годах</a:t>
            </a:r>
            <a:r>
              <a:rPr lang="ru-RU" sz="1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 — завуч татарской школы. Тогда же увлекся авиацией, межпланетными путешествиями. Увлечение привело </a:t>
            </a:r>
            <a:r>
              <a:rPr lang="ru-RU" sz="1800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Бикчентаева</a:t>
            </a:r>
            <a:r>
              <a:rPr lang="ru-RU" sz="1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в Московский авиационный институт. Через некоторое время бросил институт и отправился на Дальний Восток. </a:t>
            </a:r>
          </a:p>
          <a:p>
            <a:r>
              <a:rPr lang="ru-RU" sz="1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В 1933 году вернулся в Уфу и начал работать в республиканской газете «Коммуна».</a:t>
            </a:r>
          </a:p>
          <a:p>
            <a:r>
              <a:rPr lang="ru-RU" sz="1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В 1935—1936 годах служил в Красной Армии. После демобилизации вновь возвратился к журналистской деятельности, в течение 30 лет работал литературным сотрудником в газетах «Молодой коммунар», «Водник Башкирии», «Швейник Башкирии», «Кызыл тан», «Советская Башкирия» и в военной печати.</a:t>
            </a:r>
            <a:endParaRPr lang="ru-RU" sz="18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142984"/>
            <a:ext cx="8186766" cy="5166376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В послевоенные годы (1945—1947) работал литературным сотрудником газеты «Советская Башкирия», а с 1947 года занимается лишь литературным трудом.</a:t>
            </a:r>
          </a:p>
          <a:p>
            <a:r>
              <a:rPr lang="ru-RU" sz="1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В 1954—1956 годах А. </a:t>
            </a:r>
            <a:r>
              <a:rPr lang="ru-RU" sz="1800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Бикчентаев</a:t>
            </a:r>
            <a:r>
              <a:rPr lang="ru-RU" sz="1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учился на высших литературных курсах при Союзе писателей СССР и одновременно закончил заочное отделение Литературного института им. А. М. Горького.</a:t>
            </a:r>
          </a:p>
          <a:p>
            <a:r>
              <a:rPr lang="ru-RU" sz="1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В течение ряда лет работал членом редколлегии литературного еженедельника «Литературная Россия», журнала «</a:t>
            </a:r>
            <a:r>
              <a:rPr lang="ru-RU" sz="1800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Хэнэк</a:t>
            </a:r>
            <a:r>
              <a:rPr lang="ru-RU" sz="1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» («Вилы»), являлся членом редколлегии журнала «Пионер» (Уфа), «Башкортостан </a:t>
            </a:r>
            <a:r>
              <a:rPr lang="ru-RU" sz="1800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кызы</a:t>
            </a:r>
            <a:r>
              <a:rPr lang="ru-RU" sz="1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» («Дочь Башкортостана»).</a:t>
            </a:r>
            <a:endParaRPr lang="ru-RU" sz="18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+mn-lt"/>
              </a:rPr>
              <a:t>Творчество </a:t>
            </a:r>
            <a:r>
              <a:rPr lang="ru-RU" sz="2400" dirty="0" err="1" smtClean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+mn-lt"/>
              </a:rPr>
              <a:t>Анвера</a:t>
            </a:r>
            <a:r>
              <a:rPr lang="ru-RU" sz="2400" dirty="0" smtClean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+mn-lt"/>
              </a:rPr>
              <a:t> </a:t>
            </a:r>
            <a:r>
              <a:rPr lang="ru-RU" sz="2400" dirty="0" err="1" smtClean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+mn-lt"/>
              </a:rPr>
              <a:t>Бикчентаева</a:t>
            </a:r>
            <a:endParaRPr lang="ru-RU" sz="2400" dirty="0">
              <a:solidFill>
                <a:schemeClr val="bg2">
                  <a:lumMod val="20000"/>
                  <a:lumOff val="80000"/>
                </a:schemeClr>
              </a:solidFill>
              <a:effectLst/>
              <a:latin typeface="+mn-lt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Первый рассказ «Письмо в Лондон» был опубликован 20 января 1934 года в газете «Коммуна». После этого опубликован ряд очерков и заметок.</a:t>
            </a:r>
          </a:p>
          <a:p>
            <a:r>
              <a:rPr lang="ru-RU" sz="1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В 1944 году была издана первая его книга «Красные маки», после этого им было написано два романа, шесть повестей и множество рассказов и киносценариев. Заметное место среди них занимают произведения для детей.</a:t>
            </a:r>
          </a:p>
          <a:p>
            <a:r>
              <a:rPr lang="ru-RU" sz="1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Известные произведения писателя, которые завоевали любовь нескольких поколений читателей: романы «Я не сулю тебе рая», «Весна, похожая на крик», «Лебеди остаются на Урале»; повести «Адъютанты не умирают», «Сколько лет тебе, комиссар?», «Прощайте, серебристые дожди», «Орел умирает на лету».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+mn-lt"/>
              </a:rPr>
              <a:t>Книги </a:t>
            </a:r>
            <a:r>
              <a:rPr lang="ru-RU" sz="2400" dirty="0" err="1" smtClean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+mn-lt"/>
              </a:rPr>
              <a:t>Анвера</a:t>
            </a:r>
            <a:r>
              <a:rPr lang="ru-RU" sz="2400" dirty="0" smtClean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+mn-lt"/>
              </a:rPr>
              <a:t> </a:t>
            </a:r>
            <a:r>
              <a:rPr lang="ru-RU" sz="2400" dirty="0" err="1" smtClean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+mn-lt"/>
              </a:rPr>
              <a:t>Бикчентаева</a:t>
            </a:r>
            <a:endParaRPr lang="ru-RU" sz="2400" dirty="0">
              <a:solidFill>
                <a:schemeClr val="bg2">
                  <a:lumMod val="20000"/>
                  <a:lumOff val="80000"/>
                </a:schemeClr>
              </a:solidFill>
              <a:effectLst/>
              <a:latin typeface="+mn-lt"/>
            </a:endParaRPr>
          </a:p>
        </p:txBody>
      </p:sp>
      <p:pic>
        <p:nvPicPr>
          <p:cNvPr id="7" name="Содержимое 6" descr="100708392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08795" y="1600200"/>
            <a:ext cx="2935410" cy="4525963"/>
          </a:xfrm>
        </p:spPr>
      </p:pic>
      <p:pic>
        <p:nvPicPr>
          <p:cNvPr id="12" name="Содержимое 11" descr="1007092578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209493" y="1600200"/>
            <a:ext cx="2916013" cy="45259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+mn-lt"/>
              </a:rPr>
              <a:t>Участник Великой Отечественной войны</a:t>
            </a:r>
            <a:endParaRPr lang="ru-RU" sz="2400" b="1" dirty="0">
              <a:solidFill>
                <a:schemeClr val="bg2">
                  <a:lumMod val="20000"/>
                  <a:lumOff val="80000"/>
                </a:schemeClr>
              </a:solidFill>
              <a:effectLst/>
              <a:latin typeface="+mn-lt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1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С первых дней войны </a:t>
            </a:r>
            <a:r>
              <a:rPr lang="ru-RU" sz="1800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Анвер</a:t>
            </a:r>
            <a:r>
              <a:rPr lang="ru-RU" sz="1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Бикчентаев</a:t>
            </a:r>
            <a:r>
              <a:rPr lang="ru-RU" sz="1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добровольцем ушел на фронт.</a:t>
            </a:r>
            <a:r>
              <a:rPr lang="ru-RU" sz="1800" dirty="0" smtClean="0">
                <a:solidFill>
                  <a:schemeClr val="accent1"/>
                </a:solidFill>
              </a:rPr>
              <a:t> </a:t>
            </a:r>
            <a:r>
              <a:rPr lang="ru-RU" sz="1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Выводил </a:t>
            </a:r>
          </a:p>
          <a:p>
            <a:pPr>
              <a:buNone/>
            </a:pPr>
            <a:r>
              <a:rPr lang="ru-RU" sz="1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отряд из окружения; окончил курсы комиссаров и нёс службу на различных </a:t>
            </a:r>
          </a:p>
          <a:p>
            <a:pPr>
              <a:buNone/>
            </a:pPr>
            <a:r>
              <a:rPr lang="ru-RU" sz="1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фронтах. В звании гвардии политрука проходил службу на должности </a:t>
            </a:r>
          </a:p>
          <a:p>
            <a:pPr>
              <a:buNone/>
            </a:pPr>
            <a:r>
              <a:rPr lang="ru-RU" sz="1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помощника начальника политотдела по комсомолу 21-й гвардейской дивизии. </a:t>
            </a:r>
          </a:p>
          <a:p>
            <a:pPr>
              <a:buNone/>
            </a:pPr>
            <a:r>
              <a:rPr lang="ru-RU" sz="1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Работал военным корреспондентом газеты 27-й армии и 2-го Украинского </a:t>
            </a:r>
          </a:p>
          <a:p>
            <a:pPr>
              <a:buNone/>
            </a:pPr>
            <a:r>
              <a:rPr lang="ru-RU" sz="1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фронта. Участвовал в боях на Курской дуге, в сражениях за Карпаты и Дунай, в </a:t>
            </a:r>
          </a:p>
          <a:p>
            <a:pPr>
              <a:buNone/>
            </a:pPr>
            <a:r>
              <a:rPr lang="ru-RU" sz="1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освобождении Венгрии и взятии Вены.</a:t>
            </a:r>
          </a:p>
          <a:p>
            <a:pPr>
              <a:buNone/>
            </a:pPr>
            <a:r>
              <a:rPr lang="ru-RU" sz="1800" b="1" dirty="0" smtClean="0"/>
              <a:t> </a:t>
            </a:r>
            <a:endParaRPr lang="ru-RU" sz="1800" b="1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571504"/>
          </a:xfrm>
        </p:spPr>
        <p:txBody>
          <a:bodyPr>
            <a:normAutofit/>
          </a:bodyPr>
          <a:lstStyle/>
          <a:p>
            <a:r>
              <a:rPr lang="ru-RU" sz="2400" dirty="0" err="1" smtClean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+mn-lt"/>
              </a:rPr>
              <a:t>Анвер</a:t>
            </a:r>
            <a:r>
              <a:rPr lang="ru-RU" sz="2400" dirty="0" smtClean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+mn-lt"/>
              </a:rPr>
              <a:t> </a:t>
            </a:r>
            <a:r>
              <a:rPr lang="ru-RU" sz="2400" dirty="0" err="1" smtClean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+mn-lt"/>
              </a:rPr>
              <a:t>Бикчентаев</a:t>
            </a:r>
            <a:r>
              <a:rPr lang="ru-RU" sz="2400" dirty="0" smtClean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+mn-lt"/>
              </a:rPr>
              <a:t> (в центре)</a:t>
            </a:r>
            <a:endParaRPr lang="ru-RU" sz="2400" dirty="0">
              <a:solidFill>
                <a:schemeClr val="bg2">
                  <a:lumMod val="20000"/>
                  <a:lumOff val="80000"/>
                </a:schemeClr>
              </a:solidFill>
              <a:effectLst/>
              <a:latin typeface="+mn-lt"/>
            </a:endParaRPr>
          </a:p>
        </p:txBody>
      </p:sp>
      <p:pic>
        <p:nvPicPr>
          <p:cNvPr id="5" name="Содержимое 4" descr="97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857224" y="1285860"/>
            <a:ext cx="7358114" cy="4714908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+mn-lt"/>
              </a:rPr>
              <a:t>Награды </a:t>
            </a:r>
            <a:r>
              <a:rPr lang="ru-RU" sz="2400" dirty="0" err="1" smtClean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+mn-lt"/>
              </a:rPr>
              <a:t>Анвера</a:t>
            </a:r>
            <a:r>
              <a:rPr lang="ru-RU" sz="2400" dirty="0" smtClean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+mn-lt"/>
              </a:rPr>
              <a:t> </a:t>
            </a:r>
            <a:r>
              <a:rPr lang="ru-RU" sz="2400" dirty="0" err="1" smtClean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+mn-lt"/>
              </a:rPr>
              <a:t>Бикчентаева</a:t>
            </a:r>
            <a:endParaRPr lang="ru-RU" sz="2400" dirty="0">
              <a:solidFill>
                <a:schemeClr val="bg2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За боевые заслуги гвардии майор А. </a:t>
            </a:r>
            <a:r>
              <a:rPr lang="ru-RU" sz="1800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Бикчентаев</a:t>
            </a:r>
            <a:r>
              <a:rPr lang="ru-RU" sz="1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награждён орденами Боевого Красного Знамени (1942), </a:t>
            </a:r>
            <a:r>
              <a:rPr lang="ru-RU" sz="180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Красной </a:t>
            </a:r>
            <a:r>
              <a:rPr lang="ru-RU" sz="180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Звезды (</a:t>
            </a:r>
            <a:r>
              <a:rPr lang="ru-RU" sz="1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1943), Отечественной войны I степени (1985), </a:t>
            </a:r>
            <a:r>
              <a:rPr lang="ru-RU" sz="180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Отечественной </a:t>
            </a:r>
            <a:r>
              <a:rPr lang="ru-RU" sz="180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войны  </a:t>
            </a:r>
            <a:r>
              <a:rPr lang="ru-RU" sz="1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II степени (1944), боевыми медалями.</a:t>
            </a:r>
            <a:endParaRPr lang="ru-RU" sz="18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131</TotalTime>
  <Words>418</Words>
  <PresentationFormat>Экран (4:3)</PresentationFormat>
  <Paragraphs>41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Апекс</vt:lpstr>
      <vt:lpstr>МИНИСТЕРСТВО КУЛЬТУРЫ рб  ГБУКИ Национальный литературный музей рб</vt:lpstr>
      <vt:lpstr>Писатель – фронтовик Анвер Бикчентаев (1913 — 1989)</vt:lpstr>
      <vt:lpstr>Биография</vt:lpstr>
      <vt:lpstr>Слайд 4</vt:lpstr>
      <vt:lpstr>Творчество Анвера Бикчентаева</vt:lpstr>
      <vt:lpstr>Книги Анвера Бикчентаева</vt:lpstr>
      <vt:lpstr>Участник Великой Отечественной войны</vt:lpstr>
      <vt:lpstr>Анвер Бикчентаев (в центре)</vt:lpstr>
      <vt:lpstr>Награды Анвера Бикчентаева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КУЛЬТУРЫ рб  ГБУКИ Национальный литературный музей рб</dc:title>
  <cp:lastModifiedBy>USER</cp:lastModifiedBy>
  <cp:revision>19</cp:revision>
  <dcterms:modified xsi:type="dcterms:W3CDTF">2020-04-28T05:24:06Z</dcterms:modified>
</cp:coreProperties>
</file>